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529A36CF-F914-4640-A266-CC0DC4FE31A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s-E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A9B3A5-6A48-40BE-AE61-7FB5D8E44050}" type="slidenum">
              <a:rPr lang="es-E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4CABEF3-57D9-42DB-A3EF-FEECE68BF08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8B5DAC1-B961-4BAD-9BF7-8D2227E47E0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0A52847-FC08-4F2B-8006-A0357514DFB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EEC2BD4-52F9-406B-9C89-CCAEC43ECCB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9564792-31C4-4258-8895-6E14F086896F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CE8816-27AB-4E2B-B18C-9FB9E42F058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FA55BC7-385D-4809-99CF-D8DCB64DEDD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2005C66-6FDC-43C5-B53F-5B7875A305B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482C88F-0151-41AA-8DCD-861949D7A1F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133CADC-3859-4802-A1E7-BFB608CD30E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610C46D-8AE3-46E5-8A6F-7E65AD44FCB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9A017F8-2A8F-4B51-9F3F-42D0B7DD856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s-ES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474821-FE3C-4C8F-A29F-EC37C3C2660B}" type="slidenum">
              <a:rPr lang="es-E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hdphoto8.wdp"/><Relationship Id="rId4" Type="http://schemas.openxmlformats.org/officeDocument/2006/relationships/image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openxmlformats.org/officeDocument/2006/relationships/image" Target="../media/hdphoto9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hdphoto7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hdphoto10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hdphoto1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hdphoto12.wdp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hdphoto12.wdp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hdphoto13.wdp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microsoft.com/office/2007/relationships/hdphoto" Target="../media/hdphoto1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4.wdp"/><Relationship Id="rId9" Type="http://schemas.openxmlformats.org/officeDocument/2006/relationships/image" Target="../media/hdphoto1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pndt.shinyapps.io/bloodbank_india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hillyo.shinyapps.io/intelligentsia/" TargetMode="External"/><Relationship Id="rId4" Type="http://schemas.openxmlformats.org/officeDocument/2006/relationships/hyperlink" Target="https://dgranjon.shinyapps.io/shinyMo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hdphoto6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Picture 6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7640" y="394560"/>
            <a:ext cx="10346040" cy="251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150" sz="6000" b="0" strike="noStrike" spc="-1" dirty="0">
                <a:solidFill>
                  <a:srgbClr val="FFFFFF"/>
                </a:solidFill>
                <a:latin typeface="Calibri"/>
              </a:rPr>
              <a:t>Shiny: an R-based framework </a:t>
            </a:r>
            <a:br>
              <a:rPr sz="6000" dirty="0"/>
            </a:br>
            <a:r>
              <a:rPr lang="en-150" sz="6000" b="0" strike="noStrike" spc="-1" dirty="0">
                <a:solidFill>
                  <a:srgbClr val="FFFFFF"/>
                </a:solidFill>
                <a:latin typeface="Calibri"/>
              </a:rPr>
              <a:t>for web applications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50" name="Rectangle: Rounded Corners 9"/>
          <p:cNvSpPr/>
          <p:nvPr/>
        </p:nvSpPr>
        <p:spPr>
          <a:xfrm>
            <a:off x="4461120" y="5079960"/>
            <a:ext cx="3259080" cy="478800"/>
          </a:xfrm>
          <a:prstGeom prst="roundRect">
            <a:avLst>
              <a:gd name="adj" fmla="val 16667"/>
            </a:avLst>
          </a:prstGeom>
          <a:solidFill>
            <a:srgbClr val="011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Título 1"/>
          <p:cNvSpPr/>
          <p:nvPr/>
        </p:nvSpPr>
        <p:spPr>
          <a:xfrm>
            <a:off x="1131480" y="4742640"/>
            <a:ext cx="9927720" cy="119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150" sz="28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Andrés García Solares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28720" y="19951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4800" b="0" strike="noStrike" spc="-1">
                <a:solidFill>
                  <a:srgbClr val="FFFFFF"/>
                </a:solidFill>
                <a:latin typeface="Calibri"/>
              </a:rPr>
              <a:t>D</a:t>
            </a:r>
            <a:r>
              <a:rPr lang="en-150" sz="4800" b="0" strike="noStrike" spc="-1">
                <a:solidFill>
                  <a:srgbClr val="FFFFFF"/>
                </a:solidFill>
                <a:latin typeface="Calibri"/>
              </a:rPr>
              <a:t>emo </a:t>
            </a:r>
            <a:r>
              <a:rPr lang="en-US" sz="4800" b="0" strike="noStrike" spc="-1">
                <a:solidFill>
                  <a:srgbClr val="FFFFFF"/>
                </a:solidFill>
                <a:latin typeface="Calibri"/>
              </a:rPr>
              <a:t>time</a:t>
            </a:r>
            <a:r>
              <a:rPr lang="en-150" sz="4800" b="0" strike="noStrike" spc="-1">
                <a:solidFill>
                  <a:srgbClr val="FFFFFF"/>
                </a:solidFill>
                <a:latin typeface="Calibri"/>
              </a:rPr>
              <a:t>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05" name="Título 1"/>
          <p:cNvSpPr/>
          <p:nvPr/>
        </p:nvSpPr>
        <p:spPr>
          <a:xfrm>
            <a:off x="828720" y="3246840"/>
            <a:ext cx="10533240" cy="13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32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I</a:t>
            </a:r>
            <a:r>
              <a:rPr lang="en-150" sz="32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nteractive histogram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6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44200" y="394560"/>
            <a:ext cx="10419840" cy="251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150" sz="6000" b="0" strike="noStrike" spc="-1">
                <a:solidFill>
                  <a:srgbClr val="FFFFFF"/>
                </a:solidFill>
                <a:latin typeface="Calibri"/>
              </a:rPr>
              <a:t>Building the UI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I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nput widgets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2" name="Título 1"/>
          <p:cNvSpPr/>
          <p:nvPr/>
        </p:nvSpPr>
        <p:spPr>
          <a:xfrm>
            <a:off x="828720" y="2024280"/>
            <a:ext cx="10533240" cy="452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 framework provides many input components called </a:t>
            </a:r>
            <a:r>
              <a:rPr lang="en-150" sz="2800" b="0" i="1" strike="noStrike" spc="-1">
                <a:solidFill>
                  <a:srgbClr val="FFFFFF"/>
                </a:solidFill>
                <a:latin typeface="Calibri"/>
                <a:ea typeface="DejaVu Sans"/>
              </a:rPr>
              <a:t>widgets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They are created by calling a </a:t>
            </a:r>
            <a:r>
              <a:rPr lang="en-150" sz="2800" b="0" i="1" strike="noStrike" spc="-1">
                <a:solidFill>
                  <a:srgbClr val="FFFFFF"/>
                </a:solidFill>
                <a:latin typeface="Calibri"/>
                <a:ea typeface="DejaVu Sans"/>
              </a:rPr>
              <a:t>widget function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Widget functions take in the following arguments: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inputId</a:t>
            </a:r>
            <a:r>
              <a:rPr lang="en-150" sz="28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: 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unique ID used to refer to t</a:t>
            </a:r>
            <a:r>
              <a:rPr lang="es-E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ha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 specific widget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</a:t>
            </a:r>
            <a:r>
              <a:rPr lang="en-150" sz="28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label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: text label to be displayed next to the widget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extra arguments, specific to each particular widget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Under the hood, Shiny is using Bootstrap, 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a very popular CSS framework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35ED55D-FD71-5BC8-6BAB-CA456C51B18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614000" y="4741920"/>
            <a:ext cx="1810800" cy="1810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5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L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ayouts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17" name="Título 1"/>
          <p:cNvSpPr/>
          <p:nvPr/>
        </p:nvSpPr>
        <p:spPr>
          <a:xfrm>
            <a:off x="828720" y="2024280"/>
            <a:ext cx="10835280" cy="128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 framework provides different layouts to organize the UI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They are created by calling a function that takes widgets as arguments and places them in the layout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20" name="TextBox 3"/>
          <p:cNvSpPr/>
          <p:nvPr/>
        </p:nvSpPr>
        <p:spPr>
          <a:xfrm>
            <a:off x="5301720" y="6305760"/>
            <a:ext cx="1659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150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Sidebar layout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462E969-109B-62BF-E080-1B8B6C7111A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614600" y="213120"/>
            <a:ext cx="1162800" cy="116280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2EA7FD-31F7-DB9B-5CF9-E7633707E4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152"/>
          <a:stretch/>
        </p:blipFill>
        <p:spPr>
          <a:xfrm>
            <a:off x="2517658" y="3403931"/>
            <a:ext cx="7343794" cy="290182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2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L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ayouts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25" name="TextBox 3"/>
          <p:cNvSpPr/>
          <p:nvPr/>
        </p:nvSpPr>
        <p:spPr>
          <a:xfrm>
            <a:off x="5028840" y="3068640"/>
            <a:ext cx="33966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150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Grid layout (supports </a:t>
            </a:r>
            <a:r>
              <a:rPr lang="en-150" sz="2000" b="0" i="1" strike="noStrike" spc="-1">
                <a:solidFill>
                  <a:srgbClr val="FFFFFF"/>
                </a:solidFill>
                <a:latin typeface="Calibri"/>
                <a:ea typeface="DejaVu Sans"/>
              </a:rPr>
              <a:t>fluidRow</a:t>
            </a:r>
            <a:r>
              <a:rPr lang="en-150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27" name="Picture 4" descr="Navlist Panel"/>
          <p:cNvPicPr/>
          <p:nvPr/>
        </p:nvPicPr>
        <p:blipFill>
          <a:blip r:embed="rId4"/>
          <a:srcRect t="20908" r="47758" b="8405"/>
          <a:stretch/>
        </p:blipFill>
        <p:spPr>
          <a:xfrm>
            <a:off x="693000" y="3200400"/>
            <a:ext cx="4035240" cy="2971440"/>
          </a:xfrm>
          <a:prstGeom prst="rect">
            <a:avLst/>
          </a:prstGeom>
          <a:ln w="0">
            <a:noFill/>
          </a:ln>
        </p:spPr>
      </p:pic>
      <p:sp>
        <p:nvSpPr>
          <p:cNvPr id="128" name="TextBox 4"/>
          <p:cNvSpPr/>
          <p:nvPr/>
        </p:nvSpPr>
        <p:spPr>
          <a:xfrm>
            <a:off x="2297880" y="6170040"/>
            <a:ext cx="87300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150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Navlist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29" name="Picture 10" descr="Navbar Menu"/>
          <p:cNvPicPr/>
          <p:nvPr/>
        </p:nvPicPr>
        <p:blipFill>
          <a:blip r:embed="rId5"/>
          <a:srcRect t="27814" r="20563"/>
          <a:stretch/>
        </p:blipFill>
        <p:spPr>
          <a:xfrm>
            <a:off x="5412600" y="3884040"/>
            <a:ext cx="6400440" cy="2120760"/>
          </a:xfrm>
          <a:prstGeom prst="rect">
            <a:avLst/>
          </a:prstGeom>
          <a:ln w="0">
            <a:noFill/>
          </a:ln>
        </p:spPr>
      </p:pic>
      <p:sp>
        <p:nvSpPr>
          <p:cNvPr id="130" name="TextBox 7"/>
          <p:cNvSpPr/>
          <p:nvPr/>
        </p:nvSpPr>
        <p:spPr>
          <a:xfrm>
            <a:off x="8424000" y="5872680"/>
            <a:ext cx="9201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150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Navbar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1691335-6299-3E0E-79C8-F4AAACF6B9E9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0614600" y="213120"/>
            <a:ext cx="1162800" cy="116280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Column Layout">
            <a:extLst>
              <a:ext uri="{FF2B5EF4-FFF2-40B4-BE49-F238E27FC236}">
                <a16:creationId xmlns:a16="http://schemas.microsoft.com/office/drawing/2014/main" id="{BC2082F1-F27E-CBA9-0038-F6551D65D0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37187"/>
          <a:stretch/>
        </p:blipFill>
        <p:spPr>
          <a:xfrm>
            <a:off x="3016668" y="423720"/>
            <a:ext cx="7358669" cy="2547497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2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28720" y="19951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4800" b="0" strike="noStrike" spc="-1">
                <a:solidFill>
                  <a:srgbClr val="FFFFFF"/>
                </a:solidFill>
                <a:latin typeface="Calibri"/>
              </a:rPr>
              <a:t>D</a:t>
            </a:r>
            <a:r>
              <a:rPr lang="en-150" sz="4800" b="0" strike="noStrike" spc="-1">
                <a:solidFill>
                  <a:srgbClr val="FFFFFF"/>
                </a:solidFill>
                <a:latin typeface="Calibri"/>
              </a:rPr>
              <a:t>emo time!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34" name="Título 1"/>
          <p:cNvSpPr/>
          <p:nvPr/>
        </p:nvSpPr>
        <p:spPr>
          <a:xfrm>
            <a:off x="828720" y="3246840"/>
            <a:ext cx="10533240" cy="13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150" sz="32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Input showcase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6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O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utput widgets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38" name="Título 1"/>
          <p:cNvSpPr/>
          <p:nvPr/>
        </p:nvSpPr>
        <p:spPr>
          <a:xfrm>
            <a:off x="828720" y="2024280"/>
            <a:ext cx="10533240" cy="452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 UI not only has inputs, it also has outputs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 framework provides many output components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They are created by calling functions that take in the following arguments: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</a:t>
            </a:r>
            <a:r>
              <a:rPr lang="en-150" sz="28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outputId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: unique ID used to refer to t</a:t>
            </a:r>
            <a:r>
              <a:rPr lang="es-E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ha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 specific output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extra arguments, specific to each particular widget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We can call functions from R’s powerful 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libraries for plotting, data manipulation, etc. 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and render the results into Shiny output widgets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39" name="Picture 2" descr="Utilizando o dplyr! - bio-data-blog - Medium"/>
          <p:cNvPicPr/>
          <p:nvPr/>
        </p:nvPicPr>
        <p:blipFill>
          <a:blip r:embed="rId4"/>
          <a:stretch/>
        </p:blipFill>
        <p:spPr>
          <a:xfrm>
            <a:off x="8430840" y="4865040"/>
            <a:ext cx="879480" cy="98928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6" descr="Getting Started with R, R Studio, and R Markdown | Sarah Schwartz - Stats"/>
          <p:cNvPicPr/>
          <p:nvPr/>
        </p:nvPicPr>
        <p:blipFill>
          <a:blip r:embed="rId5"/>
          <a:stretch/>
        </p:blipFill>
        <p:spPr>
          <a:xfrm>
            <a:off x="10225440" y="5132520"/>
            <a:ext cx="843480" cy="978480"/>
          </a:xfrm>
          <a:prstGeom prst="rect">
            <a:avLst/>
          </a:prstGeom>
          <a:ln w="0">
            <a:noFill/>
          </a:ln>
        </p:spPr>
      </p:pic>
      <p:pic>
        <p:nvPicPr>
          <p:cNvPr id="2" name="Picture 4" descr="Logos - RStudio">
            <a:extLst>
              <a:ext uri="{FF2B5EF4-FFF2-40B4-BE49-F238E27FC236}">
                <a16:creationId xmlns:a16="http://schemas.microsoft.com/office/drawing/2014/main" id="{DE52D7B7-2396-BD57-38FD-67EA3746BDCD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9196560" y="5535000"/>
            <a:ext cx="878040" cy="1017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3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28720" y="19951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4800" b="0" strike="noStrike" spc="-1">
                <a:solidFill>
                  <a:srgbClr val="FFFFFF"/>
                </a:solidFill>
                <a:latin typeface="Calibri"/>
              </a:rPr>
              <a:t>D</a:t>
            </a:r>
            <a:r>
              <a:rPr lang="en-150" sz="4800" b="0" strike="noStrike" spc="-1">
                <a:solidFill>
                  <a:srgbClr val="FFFFFF"/>
                </a:solidFill>
                <a:latin typeface="Calibri"/>
              </a:rPr>
              <a:t>emo time!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45" name="Título 1"/>
          <p:cNvSpPr/>
          <p:nvPr/>
        </p:nvSpPr>
        <p:spPr>
          <a:xfrm>
            <a:off x="828720" y="3246840"/>
            <a:ext cx="10533240" cy="13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150" sz="32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Output showcase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7" name="Picture 6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44200" y="394560"/>
            <a:ext cx="10419840" cy="251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150" sz="6000" b="0" strike="noStrike" spc="-1">
                <a:solidFill>
                  <a:srgbClr val="FFFFFF"/>
                </a:solidFill>
                <a:latin typeface="Calibri"/>
              </a:rPr>
              <a:t>Reactivity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6880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149"/>
          <p:cNvSpPr/>
          <p:nvPr/>
        </p:nvSpPr>
        <p:spPr>
          <a:xfrm>
            <a:off x="8229600" y="1777320"/>
            <a:ext cx="2971440" cy="156024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I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ntuitive notion of reactivity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52" name="Picture 24"/>
          <p:cNvPicPr/>
          <p:nvPr/>
        </p:nvPicPr>
        <p:blipFill>
          <a:blip r:embed="rId4"/>
          <a:stretch/>
        </p:blipFill>
        <p:spPr>
          <a:xfrm>
            <a:off x="990960" y="1776600"/>
            <a:ext cx="6095280" cy="1550880"/>
          </a:xfrm>
          <a:prstGeom prst="rect">
            <a:avLst/>
          </a:prstGeom>
          <a:ln w="0">
            <a:noFill/>
          </a:ln>
        </p:spPr>
      </p:pic>
      <p:sp>
        <p:nvSpPr>
          <p:cNvPr id="154" name="Título 1"/>
          <p:cNvSpPr/>
          <p:nvPr/>
        </p:nvSpPr>
        <p:spPr>
          <a:xfrm>
            <a:off x="2532960" y="3517920"/>
            <a:ext cx="7941960" cy="656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output$distPlot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depends on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input$obs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155" name="Título 1"/>
          <p:cNvSpPr/>
          <p:nvPr/>
        </p:nvSpPr>
        <p:spPr>
          <a:xfrm>
            <a:off x="7348680" y="2017440"/>
            <a:ext cx="1121760" cy="97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7200" b="0" strike="noStrike" spc="-1">
                <a:solidFill>
                  <a:srgbClr val="FFFFFF"/>
                </a:solidFill>
                <a:latin typeface="Calibri"/>
                <a:ea typeface="DejaVu Sans"/>
              </a:rPr>
              <a:t>=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156" name="Título 1"/>
          <p:cNvSpPr/>
          <p:nvPr/>
        </p:nvSpPr>
        <p:spPr>
          <a:xfrm>
            <a:off x="828720" y="4590720"/>
            <a:ext cx="10533240" cy="1960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 keeps track of these dependencies automatically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When the value of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input$obs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changes, Shiny re-calculates t</a:t>
            </a:r>
            <a:r>
              <a:rPr lang="es-E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he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value of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output$distPlot</a:t>
            </a:r>
            <a:r>
              <a:rPr lang="en-150" sz="28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 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so the dependency stays consistent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4" descr="Structure of 01_hello">
            <a:extLst>
              <a:ext uri="{FF2B5EF4-FFF2-40B4-BE49-F238E27FC236}">
                <a16:creationId xmlns:a16="http://schemas.microsoft.com/office/drawing/2014/main" id="{F54F4E60-8F94-96EB-21FD-F0097FDBF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7936522" y="1885157"/>
            <a:ext cx="3604158" cy="1550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5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ítulo 1"/>
          <p:cNvSpPr/>
          <p:nvPr/>
        </p:nvSpPr>
        <p:spPr>
          <a:xfrm>
            <a:off x="828720" y="2100960"/>
            <a:ext cx="10533240" cy="445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U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sed for data science, statistics, data mining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Interpreted language: runs on a command line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3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" name="Picture 6"/>
          <p:cNvPicPr/>
          <p:nvPr/>
        </p:nvPicPr>
        <p:blipFill>
          <a:blip r:embed="rId3">
            <a:lum bright="-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T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he R language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56" name="Título 1"/>
          <p:cNvSpPr/>
          <p:nvPr/>
        </p:nvSpPr>
        <p:spPr>
          <a:xfrm>
            <a:off x="828720" y="2100960"/>
            <a:ext cx="10533240" cy="445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s-ES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U</a:t>
            </a:r>
            <a:r>
              <a:rPr lang="en-150" sz="2800" b="0" strike="noStrike" spc="-1" dirty="0" err="1">
                <a:solidFill>
                  <a:srgbClr val="FFFFFF"/>
                </a:solidFill>
                <a:latin typeface="Calibri"/>
                <a:ea typeface="DejaVu Sans"/>
              </a:rPr>
              <a:t>sed</a:t>
            </a:r>
            <a:r>
              <a:rPr lang="en-150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 for data science, statistics, data mining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Interpreted language: runs on its own command line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Functional programming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Open source and big community (many packages, forums...)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57" name="Picture 2" descr="Download R Logo in SVG Vector or PNG File Format - Logo.wine"/>
          <p:cNvPicPr/>
          <p:nvPr/>
        </p:nvPicPr>
        <p:blipFill>
          <a:blip r:embed="rId5"/>
          <a:stretch/>
        </p:blipFill>
        <p:spPr>
          <a:xfrm>
            <a:off x="5534280" y="-179280"/>
            <a:ext cx="3484800" cy="232272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2" descr="Python - Wikidata"/>
          <p:cNvPicPr/>
          <p:nvPr/>
        </p:nvPicPr>
        <p:blipFill>
          <a:blip r:embed="rId6"/>
          <a:stretch/>
        </p:blipFill>
        <p:spPr>
          <a:xfrm>
            <a:off x="9479160" y="1709640"/>
            <a:ext cx="868320" cy="95184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4" descr="JavaScript - Logos Download"/>
          <p:cNvPicPr/>
          <p:nvPr/>
        </p:nvPicPr>
        <p:blipFill>
          <a:blip r:embed="rId7"/>
          <a:stretch/>
        </p:blipFill>
        <p:spPr>
          <a:xfrm>
            <a:off x="10674720" y="1709640"/>
            <a:ext cx="868320" cy="868320"/>
          </a:xfrm>
          <a:prstGeom prst="rect">
            <a:avLst/>
          </a:prstGeom>
          <a:ln w="0">
            <a:noFill/>
          </a:ln>
        </p:spPr>
      </p:pic>
      <p:sp>
        <p:nvSpPr>
          <p:cNvPr id="60" name="Straight Arrow Connector 26"/>
          <p:cNvSpPr/>
          <p:nvPr/>
        </p:nvSpPr>
        <p:spPr>
          <a:xfrm flipV="1">
            <a:off x="9099720" y="2971080"/>
            <a:ext cx="632160" cy="37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TextBox 30"/>
          <p:cNvSpPr/>
          <p:nvPr/>
        </p:nvSpPr>
        <p:spPr>
          <a:xfrm>
            <a:off x="9733320" y="2603160"/>
            <a:ext cx="1665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150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like these guys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2" name="Picture 61"/>
          <p:cNvPicPr/>
          <p:nvPr/>
        </p:nvPicPr>
        <p:blipFill>
          <a:blip r:embed="rId8"/>
          <a:stretch/>
        </p:blipFill>
        <p:spPr>
          <a:xfrm>
            <a:off x="8530200" y="4466880"/>
            <a:ext cx="2514600" cy="493560"/>
          </a:xfrm>
          <a:prstGeom prst="rect">
            <a:avLst/>
          </a:prstGeom>
          <a:ln w="0">
            <a:noFill/>
          </a:ln>
        </p:spPr>
      </p:pic>
      <p:pic>
        <p:nvPicPr>
          <p:cNvPr id="63" name="Picture 62"/>
          <p:cNvPicPr/>
          <p:nvPr/>
        </p:nvPicPr>
        <p:blipFill>
          <a:blip r:embed="rId9"/>
          <a:stretch/>
        </p:blipFill>
        <p:spPr>
          <a:xfrm>
            <a:off x="8758800" y="3003120"/>
            <a:ext cx="2109240" cy="2109240"/>
          </a:xfrm>
          <a:prstGeom prst="rect">
            <a:avLst/>
          </a:prstGeom>
          <a:ln w="0">
            <a:noFill/>
          </a:ln>
        </p:spPr>
      </p:pic>
      <p:sp>
        <p:nvSpPr>
          <p:cNvPr id="64" name="Straight Arrow Connector 1"/>
          <p:cNvSpPr/>
          <p:nvPr/>
        </p:nvSpPr>
        <p:spPr>
          <a:xfrm flipV="1">
            <a:off x="5173200" y="4361040"/>
            <a:ext cx="3200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7" dur="500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360"/>
            <a:ext cx="12190680" cy="686880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59" name="Rectangle 158"/>
          <p:cNvSpPr/>
          <p:nvPr/>
        </p:nvSpPr>
        <p:spPr>
          <a:xfrm>
            <a:off x="914400" y="3125880"/>
            <a:ext cx="10286280" cy="2817000"/>
          </a:xfrm>
          <a:prstGeom prst="rect">
            <a:avLst/>
          </a:prstGeom>
          <a:solidFill>
            <a:srgbClr val="2A6099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L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et’s get technical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62" name="TextBox 2"/>
          <p:cNvSpPr/>
          <p:nvPr/>
        </p:nvSpPr>
        <p:spPr>
          <a:xfrm>
            <a:off x="4977110" y="4975920"/>
            <a:ext cx="115200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150" sz="2100" b="0" strike="noStrike" spc="-1">
                <a:solidFill>
                  <a:srgbClr val="FFFFFF"/>
                </a:solidFill>
                <a:latin typeface="Calibri"/>
                <a:ea typeface="DejaVu Sans"/>
              </a:rPr>
              <a:t>Reactive </a:t>
            </a:r>
            <a:br>
              <a:rPr sz="2100"/>
            </a:br>
            <a:r>
              <a:rPr lang="en-150" sz="2100" b="0" strike="noStrike" spc="-1">
                <a:solidFill>
                  <a:srgbClr val="FFFFFF"/>
                </a:solidFill>
                <a:latin typeface="Calibri"/>
                <a:ea typeface="DejaVu Sans"/>
              </a:rPr>
              <a:t>values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163" name="TextBox 3"/>
          <p:cNvSpPr/>
          <p:nvPr/>
        </p:nvSpPr>
        <p:spPr>
          <a:xfrm>
            <a:off x="9497769" y="5092560"/>
            <a:ext cx="1269360" cy="40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150" sz="2100" b="0" strike="noStrike" spc="-1">
                <a:solidFill>
                  <a:srgbClr val="FFFFFF"/>
                </a:solidFill>
                <a:latin typeface="Calibri"/>
                <a:ea typeface="DejaVu Sans"/>
              </a:rPr>
              <a:t>Observers</a:t>
            </a:r>
            <a:endParaRPr lang="en-US" sz="2100" b="0" strike="noStrike" spc="-1">
              <a:latin typeface="Arial"/>
            </a:endParaRPr>
          </a:p>
        </p:txBody>
      </p:sp>
      <p:sp>
        <p:nvSpPr>
          <p:cNvPr id="164" name="TextBox 16"/>
          <p:cNvSpPr/>
          <p:nvPr/>
        </p:nvSpPr>
        <p:spPr>
          <a:xfrm>
            <a:off x="7055861" y="4975920"/>
            <a:ext cx="143856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150" sz="2100" b="0" strike="noStrike" spc="-1">
                <a:solidFill>
                  <a:srgbClr val="FFFFFF"/>
                </a:solidFill>
                <a:latin typeface="Calibri"/>
                <a:ea typeface="DejaVu Sans"/>
              </a:rPr>
              <a:t>Reactive </a:t>
            </a:r>
            <a:br>
              <a:rPr sz="2100"/>
            </a:br>
            <a:r>
              <a:rPr lang="en-150" sz="2100" b="0" strike="noStrike" spc="-1">
                <a:solidFill>
                  <a:srgbClr val="FFFFFF"/>
                </a:solidFill>
                <a:latin typeface="Calibri"/>
                <a:ea typeface="DejaVu Sans"/>
              </a:rPr>
              <a:t>expressions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165" name="Picture 30"/>
          <p:cNvPicPr/>
          <p:nvPr/>
        </p:nvPicPr>
        <p:blipFill>
          <a:blip r:embed="rId4"/>
          <a:srcRect l="-7176"/>
          <a:stretch/>
        </p:blipFill>
        <p:spPr>
          <a:xfrm>
            <a:off x="5974560" y="423720"/>
            <a:ext cx="5387400" cy="1244520"/>
          </a:xfrm>
          <a:prstGeom prst="rect">
            <a:avLst/>
          </a:prstGeom>
          <a:ln w="0">
            <a:noFill/>
          </a:ln>
        </p:spPr>
      </p:pic>
      <p:sp>
        <p:nvSpPr>
          <p:cNvPr id="166" name="Straight Arrow Connector 31"/>
          <p:cNvSpPr/>
          <p:nvPr/>
        </p:nvSpPr>
        <p:spPr>
          <a:xfrm flipV="1">
            <a:off x="6121800" y="1090800"/>
            <a:ext cx="2798640" cy="2100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Straight Arrow Connector 33"/>
          <p:cNvSpPr/>
          <p:nvPr/>
        </p:nvSpPr>
        <p:spPr>
          <a:xfrm flipH="1" flipV="1">
            <a:off x="7722000" y="844200"/>
            <a:ext cx="1878480" cy="234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TextBox 37"/>
          <p:cNvSpPr/>
          <p:nvPr/>
        </p:nvSpPr>
        <p:spPr>
          <a:xfrm>
            <a:off x="1543680" y="3429000"/>
            <a:ext cx="14475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150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 concept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9" name="Straight Connector 47"/>
          <p:cNvSpPr/>
          <p:nvPr/>
        </p:nvSpPr>
        <p:spPr>
          <a:xfrm>
            <a:off x="1038600" y="4509360"/>
            <a:ext cx="9942840" cy="360"/>
          </a:xfrm>
          <a:prstGeom prst="line">
            <a:avLst/>
          </a:prstGeom>
          <a:ln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TextBox 40"/>
          <p:cNvSpPr/>
          <p:nvPr/>
        </p:nvSpPr>
        <p:spPr>
          <a:xfrm>
            <a:off x="1352160" y="4953960"/>
            <a:ext cx="183024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150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Shiny’s </a:t>
            </a:r>
            <a:br>
              <a:rPr sz="2000"/>
            </a:br>
            <a:r>
              <a:rPr lang="en-150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implementation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1" name="Straight Arrow Connector 7"/>
          <p:cNvSpPr/>
          <p:nvPr/>
        </p:nvSpPr>
        <p:spPr>
          <a:xfrm>
            <a:off x="5517470" y="4042800"/>
            <a:ext cx="360" cy="93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Straight Arrow Connector 8"/>
          <p:cNvSpPr/>
          <p:nvPr/>
        </p:nvSpPr>
        <p:spPr>
          <a:xfrm>
            <a:off x="10132809" y="4042800"/>
            <a:ext cx="360" cy="1048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Straight Arrow Connector 17"/>
          <p:cNvSpPr/>
          <p:nvPr/>
        </p:nvSpPr>
        <p:spPr>
          <a:xfrm>
            <a:off x="7775861" y="4042800"/>
            <a:ext cx="360" cy="931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Straight Arrow Connector 48"/>
          <p:cNvSpPr/>
          <p:nvPr/>
        </p:nvSpPr>
        <p:spPr>
          <a:xfrm>
            <a:off x="7761101" y="5690520"/>
            <a:ext cx="360" cy="46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TextBox 50"/>
          <p:cNvSpPr/>
          <p:nvPr/>
        </p:nvSpPr>
        <p:spPr>
          <a:xfrm>
            <a:off x="6740861" y="6230160"/>
            <a:ext cx="20404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150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(These are optional)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2" descr="Reactive roles">
            <a:extLst>
              <a:ext uri="{FF2B5EF4-FFF2-40B4-BE49-F238E27FC236}">
                <a16:creationId xmlns:a16="http://schemas.microsoft.com/office/drawing/2014/main" id="{E54C3243-11A6-39B7-0D3B-18E0DBFB5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4526869" y="3017520"/>
            <a:ext cx="6804248" cy="163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360"/>
            <a:ext cx="12190680" cy="686880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R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eactive sources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79" name="Picture 24"/>
          <p:cNvPicPr/>
          <p:nvPr/>
        </p:nvPicPr>
        <p:blipFill>
          <a:blip r:embed="rId3"/>
          <a:srcRect l="-7176"/>
          <a:stretch/>
        </p:blipFill>
        <p:spPr>
          <a:xfrm>
            <a:off x="5974560" y="423720"/>
            <a:ext cx="5387400" cy="1244520"/>
          </a:xfrm>
          <a:prstGeom prst="rect">
            <a:avLst/>
          </a:prstGeom>
          <a:ln w="0">
            <a:noFill/>
          </a:ln>
        </p:spPr>
      </p:pic>
      <p:sp>
        <p:nvSpPr>
          <p:cNvPr id="180" name="Título 1"/>
          <p:cNvSpPr/>
          <p:nvPr/>
        </p:nvSpPr>
        <p:spPr>
          <a:xfrm>
            <a:off x="828720" y="2024280"/>
            <a:ext cx="10533240" cy="452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Whenever a reactive source’s value changes, 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it notifies all reactive conductors/endpoints 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that depend on it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Shiny’s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reactiveValues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objects are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named lists of reactive sources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input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list is exactly that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We can declare arbitrary collections of reactive values: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81" name="Freeform: Shape 13"/>
          <p:cNvSpPr/>
          <p:nvPr/>
        </p:nvSpPr>
        <p:spPr>
          <a:xfrm>
            <a:off x="5798880" y="1257120"/>
            <a:ext cx="3313440" cy="3117960"/>
          </a:xfrm>
          <a:custGeom>
            <a:avLst/>
            <a:gdLst/>
            <a:ahLst/>
            <a:cxnLst/>
            <a:rect l="l" t="t" r="r" b="b"/>
            <a:pathLst>
              <a:path w="3315007" h="2796540">
                <a:moveTo>
                  <a:pt x="0" y="2796540"/>
                </a:moveTo>
                <a:cubicBezTo>
                  <a:pt x="1190625" y="2698115"/>
                  <a:pt x="2381250" y="2599690"/>
                  <a:pt x="2933700" y="2133600"/>
                </a:cubicBezTo>
                <a:cubicBezTo>
                  <a:pt x="3486150" y="1667510"/>
                  <a:pt x="3257550" y="416560"/>
                  <a:pt x="3314700" y="0"/>
                </a:cubicBezTo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Straight Arrow Connector 14"/>
          <p:cNvSpPr/>
          <p:nvPr/>
        </p:nvSpPr>
        <p:spPr>
          <a:xfrm flipV="1">
            <a:off x="9113760" y="1166040"/>
            <a:ext cx="360" cy="155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3" name="Picture 17"/>
          <p:cNvPicPr/>
          <p:nvPr/>
        </p:nvPicPr>
        <p:blipFill>
          <a:blip r:embed="rId4"/>
          <a:stretch/>
        </p:blipFill>
        <p:spPr>
          <a:xfrm>
            <a:off x="3743280" y="5862600"/>
            <a:ext cx="4703760" cy="551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500"/>
                                        <p:tgtEl>
                                          <p:spTgt spid="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3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360"/>
            <a:ext cx="12190680" cy="6868800"/>
          </a:xfrm>
          <a:prstGeom prst="rect">
            <a:avLst/>
          </a:prstGeom>
          <a:ln w="0">
            <a:noFill/>
          </a:ln>
        </p:spPr>
      </p:pic>
      <p:pic>
        <p:nvPicPr>
          <p:cNvPr id="185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R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eactive endpoints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87" name="Picture 24"/>
          <p:cNvPicPr/>
          <p:nvPr/>
        </p:nvPicPr>
        <p:blipFill>
          <a:blip r:embed="rId3"/>
          <a:srcRect l="-7176"/>
          <a:stretch/>
        </p:blipFill>
        <p:spPr>
          <a:xfrm>
            <a:off x="5974560" y="423720"/>
            <a:ext cx="5387400" cy="1244520"/>
          </a:xfrm>
          <a:prstGeom prst="rect">
            <a:avLst/>
          </a:prstGeom>
          <a:ln w="0">
            <a:noFill/>
          </a:ln>
        </p:spPr>
      </p:pic>
      <p:sp>
        <p:nvSpPr>
          <p:cNvPr id="188" name="Título 1"/>
          <p:cNvSpPr/>
          <p:nvPr/>
        </p:nvSpPr>
        <p:spPr>
          <a:xfrm>
            <a:off x="828720" y="2024280"/>
            <a:ext cx="10533240" cy="452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Reactive endpoints AKA “observers” are functions that: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cache the value of the sources they depend on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listen to changes in the sources’ values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re-run when those sources change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Shiny’s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observe({})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creates an observer with the code that it receives as a parameter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We can declare arbitrary observers: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89" name="Picture 18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6781005" y="4616580"/>
            <a:ext cx="5078110" cy="1683582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360"/>
            <a:ext cx="12190680" cy="6868800"/>
          </a:xfrm>
          <a:prstGeom prst="rect">
            <a:avLst/>
          </a:prstGeom>
          <a:ln w="0">
            <a:noFill/>
          </a:ln>
        </p:spPr>
      </p:pic>
      <p:pic>
        <p:nvPicPr>
          <p:cNvPr id="191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R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eactive endpoints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93" name="Picture 24"/>
          <p:cNvPicPr/>
          <p:nvPr/>
        </p:nvPicPr>
        <p:blipFill>
          <a:blip r:embed="rId3"/>
          <a:srcRect l="-7176"/>
          <a:stretch/>
        </p:blipFill>
        <p:spPr>
          <a:xfrm>
            <a:off x="5974560" y="423720"/>
            <a:ext cx="5387400" cy="1244520"/>
          </a:xfrm>
          <a:prstGeom prst="rect">
            <a:avLst/>
          </a:prstGeom>
          <a:ln w="0">
            <a:noFill/>
          </a:ln>
        </p:spPr>
      </p:pic>
      <p:sp>
        <p:nvSpPr>
          <p:cNvPr id="194" name="Título 1"/>
          <p:cNvSpPr/>
          <p:nvPr/>
        </p:nvSpPr>
        <p:spPr>
          <a:xfrm>
            <a:off x="828720" y="2024280"/>
            <a:ext cx="10861920" cy="452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H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ere’s the trick: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observers don’t return values!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They are used for the side effects of their execution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(such as printing, or sending data to the browser)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In this case,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renderPlot()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is an observer that draws a plot.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When we assign it to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output$distPlot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, Shiny connects it to the corresponding output widget. That way, the widget updates reactively.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5" name="Straight Arrow Connector 10"/>
          <p:cNvSpPr/>
          <p:nvPr/>
        </p:nvSpPr>
        <p:spPr>
          <a:xfrm flipV="1">
            <a:off x="10591200" y="895320"/>
            <a:ext cx="360" cy="149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Freeform: Shape 3"/>
          <p:cNvSpPr/>
          <p:nvPr/>
        </p:nvSpPr>
        <p:spPr>
          <a:xfrm>
            <a:off x="9623520" y="1047600"/>
            <a:ext cx="973800" cy="3070080"/>
          </a:xfrm>
          <a:custGeom>
            <a:avLst/>
            <a:gdLst/>
            <a:ahLst/>
            <a:cxnLst/>
            <a:rect l="l" t="t" r="r" b="b"/>
            <a:pathLst>
              <a:path w="975207" h="3071674">
                <a:moveTo>
                  <a:pt x="0" y="3071674"/>
                </a:moveTo>
                <a:cubicBezTo>
                  <a:pt x="354367" y="2621871"/>
                  <a:pt x="708734" y="2172069"/>
                  <a:pt x="870012" y="1660124"/>
                </a:cubicBezTo>
                <a:cubicBezTo>
                  <a:pt x="1031290" y="1148179"/>
                  <a:pt x="955829" y="247095"/>
                  <a:pt x="967666" y="0"/>
                </a:cubicBezTo>
              </a:path>
            </a:pathLst>
          </a:cu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16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360"/>
            <a:ext cx="12190680" cy="6868800"/>
          </a:xfrm>
          <a:prstGeom prst="rect">
            <a:avLst/>
          </a:prstGeom>
          <a:ln w="0">
            <a:noFill/>
          </a:ln>
        </p:spPr>
      </p:pic>
      <p:pic>
        <p:nvPicPr>
          <p:cNvPr id="198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R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eactive conductors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00" name="Título 1"/>
          <p:cNvSpPr/>
          <p:nvPr/>
        </p:nvSpPr>
        <p:spPr>
          <a:xfrm>
            <a:off x="828720" y="2024280"/>
            <a:ext cx="10861920" cy="4527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 best of both worlds: a conductor AKA “reactive expression” is: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like a reactive endpoint (listens to changes in reactive sources)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like a reactive source (returns a reactive value)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Shiny’s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reactive({})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cre</a:t>
            </a:r>
            <a:r>
              <a:rPr lang="es-E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at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es a reactive expression: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943600" y="282240"/>
            <a:ext cx="5606280" cy="142236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3" name="Picture 7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3179891" y="4375053"/>
            <a:ext cx="5840772" cy="2228843"/>
          </a:xfrm>
          <a:prstGeom prst="rect">
            <a:avLst/>
          </a:prstGeom>
          <a:ln w="0"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D3FA399-0184-55C2-D08D-D885B38E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5823985" y="349524"/>
            <a:ext cx="5838519" cy="140242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19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360"/>
            <a:ext cx="12190680" cy="6868800"/>
          </a:xfrm>
          <a:prstGeom prst="rect">
            <a:avLst/>
          </a:prstGeom>
          <a:ln w="0">
            <a:noFill/>
          </a:ln>
        </p:spPr>
      </p:pic>
      <p:pic>
        <p:nvPicPr>
          <p:cNvPr id="205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What’s the point of reactive conductors?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07" name="Título 1"/>
          <p:cNvSpPr/>
          <p:nvPr/>
        </p:nvSpPr>
        <p:spPr>
          <a:xfrm>
            <a:off x="828720" y="4554360"/>
            <a:ext cx="10968480" cy="1997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Like a regular variable, but with reactive behaviour: it allows us to cache an arbitrary function and use it as a reactive source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1551600" y="1861920"/>
            <a:ext cx="2513880" cy="162180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Rectangle 209"/>
          <p:cNvSpPr/>
          <p:nvPr/>
        </p:nvSpPr>
        <p:spPr>
          <a:xfrm>
            <a:off x="7086600" y="1828800"/>
            <a:ext cx="3620160" cy="173196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1" name="Picture 2" descr="Fibonacci app with conductor"/>
          <p:cNvPicPr/>
          <p:nvPr/>
        </p:nvPicPr>
        <p:blipFill>
          <a:blip r:embed="rId4"/>
          <a:stretch/>
        </p:blipFill>
        <p:spPr>
          <a:xfrm>
            <a:off x="7027200" y="1785960"/>
            <a:ext cx="3679560" cy="17748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5006048A-901C-60AF-C2E5-E721732E98D3}"/>
              </a:ext>
            </a:extLst>
          </p:cNvPr>
          <p:cNvPicPr/>
          <p:nvPr/>
        </p:nvPicPr>
        <p:blipFill>
          <a:blip r:embed="rId5"/>
          <a:srcRect l="-385" t="-3884" r="385" b="11190"/>
          <a:stretch/>
        </p:blipFill>
        <p:spPr>
          <a:xfrm>
            <a:off x="1474172" y="1679566"/>
            <a:ext cx="2828520" cy="1850760"/>
          </a:xfrm>
          <a:prstGeom prst="rect">
            <a:avLst/>
          </a:prstGeom>
          <a:ln w="0">
            <a:noFill/>
          </a:ln>
        </p:spPr>
      </p:pic>
      <p:sp>
        <p:nvSpPr>
          <p:cNvPr id="212" name="Flowchart: Connector 5"/>
          <p:cNvSpPr/>
          <p:nvPr/>
        </p:nvSpPr>
        <p:spPr>
          <a:xfrm>
            <a:off x="3086280" y="2129760"/>
            <a:ext cx="178560" cy="1785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Flowchart: Connector 7"/>
          <p:cNvSpPr/>
          <p:nvPr/>
        </p:nvSpPr>
        <p:spPr>
          <a:xfrm>
            <a:off x="3086280" y="2970360"/>
            <a:ext cx="178560" cy="1785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Flowchart: Connector 8"/>
          <p:cNvSpPr/>
          <p:nvPr/>
        </p:nvSpPr>
        <p:spPr>
          <a:xfrm>
            <a:off x="8486640" y="2523600"/>
            <a:ext cx="178560" cy="1785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Flowchart: Connector 9"/>
          <p:cNvSpPr/>
          <p:nvPr/>
        </p:nvSpPr>
        <p:spPr>
          <a:xfrm>
            <a:off x="4655160" y="3422160"/>
            <a:ext cx="178560" cy="17856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TextBox 10"/>
          <p:cNvSpPr/>
          <p:nvPr/>
        </p:nvSpPr>
        <p:spPr>
          <a:xfrm>
            <a:off x="4899240" y="3346200"/>
            <a:ext cx="2009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150" sz="1800" b="0" strike="noStrike" spc="-1">
                <a:solidFill>
                  <a:srgbClr val="FFFFFF"/>
                </a:solidFill>
                <a:latin typeface="Calibri"/>
                <a:ea typeface="DejaVu Sans"/>
              </a:rPr>
              <a:t>= slow computation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7" name="Straight Arrow Connector 12"/>
          <p:cNvSpPr/>
          <p:nvPr/>
        </p:nvSpPr>
        <p:spPr>
          <a:xfrm>
            <a:off x="4518720" y="2703600"/>
            <a:ext cx="2230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4" dur="5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9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28720" y="19951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4800" b="0" strike="noStrike" spc="-1">
                <a:solidFill>
                  <a:srgbClr val="FFFFFF"/>
                </a:solidFill>
                <a:latin typeface="Calibri"/>
              </a:rPr>
              <a:t>D</a:t>
            </a:r>
            <a:r>
              <a:rPr lang="en-150" sz="4800" b="0" strike="noStrike" spc="-1">
                <a:solidFill>
                  <a:srgbClr val="FFFFFF"/>
                </a:solidFill>
                <a:latin typeface="Calibri"/>
              </a:rPr>
              <a:t>emo time!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21" name="Título 1"/>
          <p:cNvSpPr/>
          <p:nvPr/>
        </p:nvSpPr>
        <p:spPr>
          <a:xfrm>
            <a:off x="828720" y="3246840"/>
            <a:ext cx="10533240" cy="13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150" sz="32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Reactive conductor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3" name="Picture 6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44200" y="394560"/>
            <a:ext cx="10419840" cy="251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150" sz="6000" b="0" strike="noStrike" spc="-1">
                <a:solidFill>
                  <a:srgbClr val="FFFFFF"/>
                </a:solidFill>
                <a:latin typeface="Calibri"/>
              </a:rPr>
              <a:t>Deploying Shiny apps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6" name="Picture 6"/>
          <p:cNvPicPr/>
          <p:nvPr/>
        </p:nvPicPr>
        <p:blipFill>
          <a:blip r:embed="rId3">
            <a:lum bright="-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227" name="Título 1"/>
          <p:cNvSpPr/>
          <p:nvPr/>
        </p:nvSpPr>
        <p:spPr>
          <a:xfrm>
            <a:off x="4205160" y="565200"/>
            <a:ext cx="3780360" cy="56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Many options: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28" name="Straight Arrow Connector 2"/>
          <p:cNvSpPr/>
          <p:nvPr/>
        </p:nvSpPr>
        <p:spPr>
          <a:xfrm flipH="1">
            <a:off x="2732760" y="988920"/>
            <a:ext cx="2155680" cy="66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B4C7E7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Título 1"/>
          <p:cNvSpPr/>
          <p:nvPr/>
        </p:nvSpPr>
        <p:spPr>
          <a:xfrm>
            <a:off x="853560" y="2056320"/>
            <a:ext cx="2957760" cy="56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 Server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0" name="Título 1"/>
          <p:cNvSpPr/>
          <p:nvPr/>
        </p:nvSpPr>
        <p:spPr>
          <a:xfrm>
            <a:off x="8404200" y="2043720"/>
            <a:ext cx="2957760" cy="56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shinyapps.io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1" name="Título 1"/>
          <p:cNvSpPr/>
          <p:nvPr/>
        </p:nvSpPr>
        <p:spPr>
          <a:xfrm>
            <a:off x="4616280" y="2056320"/>
            <a:ext cx="2957760" cy="56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ShinyProxy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2" name="Straight Arrow Connector 10"/>
          <p:cNvSpPr/>
          <p:nvPr/>
        </p:nvSpPr>
        <p:spPr>
          <a:xfrm>
            <a:off x="7292160" y="988920"/>
            <a:ext cx="2000520" cy="66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B4C7E7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Straight Arrow Connector 14"/>
          <p:cNvSpPr/>
          <p:nvPr/>
        </p:nvSpPr>
        <p:spPr>
          <a:xfrm>
            <a:off x="6140520" y="1131480"/>
            <a:ext cx="360" cy="60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B4C7E7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Título 1"/>
          <p:cNvSpPr/>
          <p:nvPr/>
        </p:nvSpPr>
        <p:spPr>
          <a:xfrm>
            <a:off x="514800" y="2668320"/>
            <a:ext cx="3828240" cy="118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2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Traditional web server</a:t>
            </a:r>
            <a:br>
              <a:rPr sz="2200"/>
            </a:br>
            <a:r>
              <a:rPr lang="en-150" sz="22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Receives request from client,</a:t>
            </a:r>
            <a:br>
              <a:rPr sz="2200"/>
            </a:br>
            <a:r>
              <a:rPr lang="en-150" sz="2200" b="0" strike="noStrike" spc="-1">
                <a:solidFill>
                  <a:srgbClr val="FFFFFF"/>
                </a:solidFill>
                <a:latin typeface="Calibri"/>
                <a:ea typeface="DejaVu Sans"/>
              </a:rPr>
              <a:t>  runs app, sends HTML to client</a:t>
            </a:r>
            <a:br>
              <a:rPr sz="2200"/>
            </a:br>
            <a:r>
              <a:rPr lang="en-150" sz="22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Can be difficult to scale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35" name="Título 1"/>
          <p:cNvSpPr/>
          <p:nvPr/>
        </p:nvSpPr>
        <p:spPr>
          <a:xfrm>
            <a:off x="4740840" y="2668320"/>
            <a:ext cx="3259800" cy="56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2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Containerized approach</a:t>
            </a:r>
            <a:br>
              <a:rPr sz="2200"/>
            </a:br>
            <a:r>
              <a:rPr lang="en-150" sz="22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Can take advantage of: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6" name="Picture 2" descr="Docker Container Icon #346708 - Free Icons Library"/>
          <p:cNvPicPr/>
          <p:nvPr/>
        </p:nvPicPr>
        <p:blipFill>
          <a:blip r:embed="rId5"/>
          <a:stretch/>
        </p:blipFill>
        <p:spPr>
          <a:xfrm>
            <a:off x="5101200" y="3420776"/>
            <a:ext cx="899640" cy="899640"/>
          </a:xfrm>
          <a:prstGeom prst="rect">
            <a:avLst/>
          </a:prstGeom>
          <a:ln w="0">
            <a:noFill/>
          </a:ln>
        </p:spPr>
      </p:pic>
      <p:sp>
        <p:nvSpPr>
          <p:cNvPr id="238" name="Left Brace 18"/>
          <p:cNvSpPr/>
          <p:nvPr/>
        </p:nvSpPr>
        <p:spPr>
          <a:xfrm rot="16200000" flipV="1">
            <a:off x="3814200" y="947520"/>
            <a:ext cx="481320" cy="729036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>
            <a:solidFill>
              <a:srgbClr val="B4C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Título 1"/>
          <p:cNvSpPr/>
          <p:nvPr/>
        </p:nvSpPr>
        <p:spPr>
          <a:xfrm>
            <a:off x="1544760" y="5109480"/>
            <a:ext cx="4907880" cy="56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You run your own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infrastructure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40" name="Picture 6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527800" y="5405400"/>
            <a:ext cx="924840" cy="58680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8" descr="Download Free Server Png Image ICON favicon | FreePNGImg"/>
          <p:cNvPicPr/>
          <p:nvPr/>
        </p:nvPicPr>
        <p:blipFill>
          <a:blip r:embed="rId8"/>
          <a:stretch/>
        </p:blipFill>
        <p:spPr>
          <a:xfrm>
            <a:off x="1580400" y="5111280"/>
            <a:ext cx="924840" cy="1137240"/>
          </a:xfrm>
          <a:prstGeom prst="rect">
            <a:avLst/>
          </a:prstGeom>
          <a:ln w="0">
            <a:noFill/>
          </a:ln>
        </p:spPr>
      </p:pic>
      <p:sp>
        <p:nvSpPr>
          <p:cNvPr id="242" name="Título 1"/>
          <p:cNvSpPr/>
          <p:nvPr/>
        </p:nvSpPr>
        <p:spPr>
          <a:xfrm>
            <a:off x="8608320" y="2627280"/>
            <a:ext cx="3278520" cy="154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2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Cloud/PaaS</a:t>
            </a:r>
            <a:br>
              <a:rPr sz="2200"/>
            </a:br>
            <a:r>
              <a:rPr lang="en-150" sz="22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Provided by Posit</a:t>
            </a:r>
            <a:br>
              <a:rPr sz="2200"/>
            </a:br>
            <a:r>
              <a:rPr lang="en-150" sz="22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There is a (very limited)</a:t>
            </a:r>
            <a:br>
              <a:rPr sz="2200"/>
            </a:br>
            <a:r>
              <a:rPr lang="en-150" sz="2200" b="0" strike="noStrike" spc="-1">
                <a:solidFill>
                  <a:srgbClr val="FFFFFF"/>
                </a:solidFill>
                <a:latin typeface="Calibri"/>
                <a:ea typeface="DejaVu Sans"/>
              </a:rPr>
              <a:t>  FREE plan!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3" name="Left Brace 21"/>
          <p:cNvSpPr/>
          <p:nvPr/>
        </p:nvSpPr>
        <p:spPr>
          <a:xfrm rot="16200000" flipV="1">
            <a:off x="9751320" y="3005640"/>
            <a:ext cx="469800" cy="316224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>
            <a:solidFill>
              <a:srgbClr val="B4C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Título 1"/>
          <p:cNvSpPr/>
          <p:nvPr/>
        </p:nvSpPr>
        <p:spPr>
          <a:xfrm>
            <a:off x="7926840" y="5164560"/>
            <a:ext cx="3780360" cy="569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shinyapps.io (Posit) runs the infrastructure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4" descr="Unable to mount volumes for pod because &quot;volume is already exclusively ...">
            <a:extLst>
              <a:ext uri="{FF2B5EF4-FFF2-40B4-BE49-F238E27FC236}">
                <a16:creationId xmlns:a16="http://schemas.microsoft.com/office/drawing/2014/main" id="{5FEC7AD0-1EB2-6F98-B151-F0756B9BF7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/>
        </p:blipFill>
        <p:spPr>
          <a:xfrm>
            <a:off x="6152151" y="3354980"/>
            <a:ext cx="1161727" cy="100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9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6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Some cool public Shiny apps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8" name="Título 1"/>
          <p:cNvSpPr/>
          <p:nvPr/>
        </p:nvSpPr>
        <p:spPr>
          <a:xfrm>
            <a:off x="828720" y="2100960"/>
            <a:ext cx="10533240" cy="445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B0F0"/>
              </a:buClr>
              <a:buFont typeface="Arial"/>
              <a:buChar char="•"/>
            </a:pPr>
            <a:r>
              <a:rPr lang="es-ES" sz="28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https://opndt.shinyapps.io/bloodbank_india/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B0F0"/>
              </a:buClr>
              <a:buFont typeface="Arial"/>
              <a:buChar char="•"/>
            </a:pPr>
            <a:r>
              <a:rPr lang="es-ES" sz="28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https://dgranjon.shinyapps.io/shinyMons/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B0F0"/>
              </a:buClr>
              <a:buFont typeface="Arial"/>
              <a:buChar char="•"/>
            </a:pPr>
            <a:r>
              <a:rPr lang="es-ES" sz="28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5"/>
              </a:rPr>
              <a:t>https://phillyo.shinyapps.io/intelligentsia/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S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hiny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68" name="Picture 4" descr="shiny - RStudio Community"/>
          <p:cNvPicPr/>
          <p:nvPr/>
        </p:nvPicPr>
        <p:blipFill>
          <a:blip r:embed="rId4"/>
          <a:stretch/>
        </p:blipFill>
        <p:spPr>
          <a:xfrm>
            <a:off x="10244880" y="304920"/>
            <a:ext cx="1531440" cy="1775160"/>
          </a:xfrm>
          <a:prstGeom prst="rect">
            <a:avLst/>
          </a:prstGeom>
          <a:ln w="0">
            <a:noFill/>
          </a:ln>
        </p:spPr>
      </p:pic>
      <p:sp>
        <p:nvSpPr>
          <p:cNvPr id="69" name="Título 1"/>
          <p:cNvSpPr/>
          <p:nvPr/>
        </p:nvSpPr>
        <p:spPr>
          <a:xfrm>
            <a:off x="828720" y="2100960"/>
            <a:ext cx="10533240" cy="445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n R package that provides a framework for building web apps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Enables R programs to become end-user applications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Lots of pre-built UI components and widgets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 generates HTML and sends it to the user’s browser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ectangle 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0" name="Picture 20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28720" y="3391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s-ES" sz="4800" b="0" strike="noStrike" spc="-1">
                <a:solidFill>
                  <a:srgbClr val="FFFFFF"/>
                </a:solidFill>
                <a:latin typeface="Calibri"/>
              </a:rPr>
              <a:t>The end!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52" name="Título 3"/>
          <p:cNvSpPr/>
          <p:nvPr/>
        </p:nvSpPr>
        <p:spPr>
          <a:xfrm>
            <a:off x="491094" y="4093698"/>
            <a:ext cx="10861920" cy="245830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Any questions?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The code: </a:t>
            </a:r>
            <a:br>
              <a:rPr sz="2800" dirty="0"/>
            </a:br>
            <a:r>
              <a:rPr lang="en-150" sz="2800" b="0" u="sng" strike="noStrike" spc="-1" dirty="0">
                <a:solidFill>
                  <a:srgbClr val="2A6099"/>
                </a:solidFill>
                <a:uFillTx/>
                <a:latin typeface="Calibri"/>
                <a:ea typeface="DejaVu Sans"/>
              </a:rPr>
              <a:t>https://github.com/andresgsol/winter-campus-2022-shiny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850F40-7E17-6835-EFAA-AA5928A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958" y="1413177"/>
            <a:ext cx="4561875" cy="27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9B792A-438C-8483-04E8-600921C76517}"/>
              </a:ext>
            </a:extLst>
          </p:cNvPr>
          <p:cNvSpPr txBox="1"/>
          <p:nvPr/>
        </p:nvSpPr>
        <p:spPr>
          <a:xfrm>
            <a:off x="9889587" y="2431184"/>
            <a:ext cx="1983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Y</a:t>
            </a:r>
            <a:r>
              <a:rPr lang="en-150" dirty="0" err="1">
                <a:solidFill>
                  <a:schemeClr val="bg1"/>
                </a:solidFill>
              </a:rPr>
              <a:t>ou</a:t>
            </a:r>
            <a:r>
              <a:rPr lang="en-150" dirty="0">
                <a:solidFill>
                  <a:schemeClr val="bg1"/>
                </a:solidFill>
              </a:rPr>
              <a:t> making Shiny apps after learning all this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6BBB44-525B-8E3E-775B-7E3EB6051C36}"/>
              </a:ext>
            </a:extLst>
          </p:cNvPr>
          <p:cNvCxnSpPr/>
          <p:nvPr/>
        </p:nvCxnSpPr>
        <p:spPr>
          <a:xfrm flipH="1">
            <a:off x="8736036" y="2892849"/>
            <a:ext cx="109727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R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Studio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73" name="Título 1"/>
          <p:cNvSpPr/>
          <p:nvPr/>
        </p:nvSpPr>
        <p:spPr>
          <a:xfrm>
            <a:off x="828720" y="2100960"/>
            <a:ext cx="6446160" cy="445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DE with all t</a:t>
            </a:r>
            <a:r>
              <a:rPr lang="es-E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he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usual features: </a:t>
            </a:r>
            <a:endParaRPr lang="en-US" sz="2800" b="0" strike="noStrike" spc="-1">
              <a:latin typeface="Arial"/>
            </a:endParaRPr>
          </a:p>
          <a:p>
            <a:pPr marL="914400" lvl="1" indent="-4572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StarSymbol"/>
              <a:buChar char="-"/>
            </a:pPr>
            <a:r>
              <a:rPr lang="en-150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syntax highlighting</a:t>
            </a:r>
            <a:endParaRPr lang="en-US" sz="2400" b="0" strike="noStrike" spc="-1">
              <a:latin typeface="Arial"/>
            </a:endParaRPr>
          </a:p>
          <a:p>
            <a:pPr marL="914400" lvl="1" indent="-4572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StarSymbol"/>
              <a:buChar char="-"/>
            </a:pPr>
            <a:r>
              <a:rPr lang="en-150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workspaces/projects managing</a:t>
            </a:r>
            <a:endParaRPr lang="en-US" sz="2400" b="0" strike="noStrike" spc="-1">
              <a:latin typeface="Arial"/>
            </a:endParaRPr>
          </a:p>
          <a:p>
            <a:pPr marL="914400" lvl="1" indent="-4572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StarSymbol"/>
              <a:buChar char="-"/>
            </a:pPr>
            <a:r>
              <a:rPr lang="en-150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debugging</a:t>
            </a:r>
            <a:endParaRPr lang="en-US" sz="24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nd R-specific features:</a:t>
            </a:r>
            <a:endParaRPr lang="en-US" sz="2800" b="0" strike="noStrike" spc="-1">
              <a:latin typeface="Arial"/>
            </a:endParaRPr>
          </a:p>
          <a:p>
            <a:pPr marL="914400" lvl="1" indent="-4572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StarSymbol"/>
              <a:buChar char="-"/>
            </a:pPr>
            <a:r>
              <a:rPr lang="en-150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integration with R environment/CLI</a:t>
            </a:r>
            <a:endParaRPr lang="en-US" sz="2400" b="0" strike="noStrike" spc="-1">
              <a:latin typeface="Arial"/>
            </a:endParaRPr>
          </a:p>
          <a:p>
            <a:pPr marL="914400" lvl="1" indent="-4572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StarSymbol"/>
              <a:buChar char="-"/>
            </a:pPr>
            <a:r>
              <a:rPr lang="en-150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integration with renv (R package manager)</a:t>
            </a:r>
            <a:endParaRPr lang="en-US" sz="2400" b="0" strike="noStrike" spc="-1">
              <a:latin typeface="Arial"/>
            </a:endParaRPr>
          </a:p>
          <a:p>
            <a:pPr marL="914400" lvl="1" indent="-4572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StarSymbol"/>
              <a:buChar char="-"/>
            </a:pPr>
            <a:r>
              <a:rPr lang="en-150" sz="2400" b="0" strike="noStrike" spc="-1">
                <a:solidFill>
                  <a:srgbClr val="FFFFFF"/>
                </a:solidFill>
                <a:latin typeface="Calibri"/>
                <a:ea typeface="DejaVu Sans"/>
              </a:rPr>
              <a:t>data visualization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5" name="Título 1"/>
          <p:cNvSpPr/>
          <p:nvPr/>
        </p:nvSpPr>
        <p:spPr>
          <a:xfrm>
            <a:off x="8029440" y="4823280"/>
            <a:ext cx="3212280" cy="150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We’ll be using RStudio throughout this presentation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6" name="Título 1"/>
          <p:cNvSpPr/>
          <p:nvPr/>
        </p:nvSpPr>
        <p:spPr>
          <a:xfrm>
            <a:off x="8029440" y="2677680"/>
            <a:ext cx="3518280" cy="150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RStudio and Shiny are developed by the same company: Posit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6B4A25-0356-50E5-FBBA-487FDDEA8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46" y="423720"/>
            <a:ext cx="3936274" cy="138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4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7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5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0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" name="Picture 6"/>
          <p:cNvPicPr/>
          <p:nvPr/>
        </p:nvPicPr>
        <p:blipFill>
          <a:blip r:embed="rId2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44200" y="394560"/>
            <a:ext cx="10419840" cy="2519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150" sz="6000" b="0" strike="noStrike" spc="-1">
                <a:solidFill>
                  <a:srgbClr val="FFFFFF"/>
                </a:solidFill>
                <a:latin typeface="Calibri"/>
              </a:rPr>
              <a:t>The basics of a Shiny app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C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ode structure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3" name="Título 1"/>
          <p:cNvSpPr/>
          <p:nvPr/>
        </p:nvSpPr>
        <p:spPr>
          <a:xfrm>
            <a:off x="828720" y="1778040"/>
            <a:ext cx="10533240" cy="477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A single file (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app.R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) containing:</a:t>
            </a:r>
            <a:br>
              <a:rPr sz="2800"/>
            </a:b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A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ui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object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U</a:t>
            </a: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ser interface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, visual part of</a:t>
            </a: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a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S</a:t>
            </a: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hiny app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Declares</a:t>
            </a: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input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s, outputs and layout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A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server</a:t>
            </a:r>
            <a:r>
              <a:rPr lang="en-150" sz="28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 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object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Where the internal logic of the app is implemented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Updates outputs according to the provided inputs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call to the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shinyApp()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function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Takes in the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ui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and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server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objects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- Returns a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shinyApp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object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2EE93AC1-1F8F-BE5F-B7E9-EF8C24A275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44"/>
          <a:stretch/>
        </p:blipFill>
        <p:spPr>
          <a:xfrm>
            <a:off x="7485743" y="129122"/>
            <a:ext cx="4618721" cy="329987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150" sz="4400" b="0" strike="noStrike" spc="-1">
                <a:solidFill>
                  <a:srgbClr val="EF266E"/>
                </a:solidFill>
                <a:latin typeface="Calibri"/>
              </a:rPr>
              <a:t>ui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 object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88" name="Título 1"/>
          <p:cNvSpPr/>
          <p:nvPr/>
        </p:nvSpPr>
        <p:spPr>
          <a:xfrm>
            <a:off x="828720" y="1778040"/>
            <a:ext cx="10533240" cy="245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 provides us with many functions that create pre-built </a:t>
            </a:r>
            <a:br>
              <a:rPr sz="2800"/>
            </a:br>
            <a:r>
              <a:rPr lang="en-150" sz="2800" b="0" strike="noStrike" spc="-1">
                <a:solidFill>
                  <a:srgbClr val="92D050"/>
                </a:solidFill>
                <a:latin typeface="Calibri"/>
                <a:ea typeface="DejaVu Sans"/>
              </a:rPr>
              <a:t>layouts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which can be passed as a </a:t>
            </a:r>
            <a:r>
              <a:rPr lang="en-150" sz="2800" b="0" strike="noStrike" spc="-1">
                <a:solidFill>
                  <a:srgbClr val="EF266E"/>
                </a:solidFill>
                <a:latin typeface="Courier New"/>
                <a:ea typeface="DejaVu Sans"/>
              </a:rPr>
              <a:t>ui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object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Shiny also provides us with many functions that create UI </a:t>
            </a:r>
            <a:r>
              <a:rPr lang="en-150" sz="2800" b="0" strike="noStrike" spc="-1">
                <a:solidFill>
                  <a:srgbClr val="ED7D31"/>
                </a:solidFill>
                <a:latin typeface="Calibri"/>
                <a:ea typeface="DejaVu Sans"/>
              </a:rPr>
              <a:t>widgets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/components (both inputs and outputs)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We can pass those </a:t>
            </a:r>
            <a:r>
              <a:rPr lang="en-150" sz="2800" b="0" strike="noStrike" spc="-1">
                <a:solidFill>
                  <a:srgbClr val="ED7D31"/>
                </a:solidFill>
                <a:latin typeface="Calibri"/>
                <a:ea typeface="DejaVu Sans"/>
              </a:rPr>
              <a:t>widgets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to the </a:t>
            </a:r>
            <a:r>
              <a:rPr lang="en-150" sz="2800" b="0" strike="noStrike" spc="-1">
                <a:solidFill>
                  <a:srgbClr val="70AD47"/>
                </a:solidFill>
                <a:latin typeface="Calibri"/>
                <a:ea typeface="DejaVu Sans"/>
              </a:rPr>
              <a:t>layouts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to build our UI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9" name="Título 1"/>
          <p:cNvSpPr/>
          <p:nvPr/>
        </p:nvSpPr>
        <p:spPr>
          <a:xfrm>
            <a:off x="6405840" y="6303960"/>
            <a:ext cx="3033720" cy="406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lang="en-150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(not real Shiny functions)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Picture 15">
            <a:extLst>
              <a:ext uri="{FF2B5EF4-FFF2-40B4-BE49-F238E27FC236}">
                <a16:creationId xmlns:a16="http://schemas.microsoft.com/office/drawing/2014/main" id="{E7657C0D-A104-98C0-47A2-63739B3EC3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4217"/>
          <a:stretch/>
        </p:blipFill>
        <p:spPr>
          <a:xfrm>
            <a:off x="1969126" y="4289512"/>
            <a:ext cx="8415112" cy="1734480"/>
          </a:xfrm>
          <a:prstGeom prst="rect">
            <a:avLst/>
          </a:prstGeom>
          <a:ln w="0">
            <a:noFill/>
          </a:ln>
        </p:spPr>
      </p:pic>
      <p:sp>
        <p:nvSpPr>
          <p:cNvPr id="91" name="Straight Arrow Connector 10"/>
          <p:cNvSpPr/>
          <p:nvPr/>
        </p:nvSpPr>
        <p:spPr>
          <a:xfrm flipH="1" flipV="1">
            <a:off x="4921920" y="5702760"/>
            <a:ext cx="1481400" cy="67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FFFF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150" sz="4400" b="0" strike="noStrike" spc="-1">
                <a:solidFill>
                  <a:srgbClr val="EF266E"/>
                </a:solidFill>
                <a:latin typeface="Calibri"/>
              </a:rPr>
              <a:t>server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 object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94" name="Título 1"/>
          <p:cNvSpPr/>
          <p:nvPr/>
        </p:nvSpPr>
        <p:spPr>
          <a:xfrm>
            <a:off x="828720" y="1778040"/>
            <a:ext cx="10533240" cy="2022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Function that receives the input and output widgets as arguments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Its purpose is to updates the outputs whenever the inputs change</a:t>
            </a: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 body of the function implements the logic and behaviour of the program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2ADE19B2-43D2-3F79-ED6B-5A93109DD2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603"/>
          <a:stretch/>
        </p:blipFill>
        <p:spPr>
          <a:xfrm>
            <a:off x="1828794" y="4178492"/>
            <a:ext cx="8525646" cy="213105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11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" name="Picture 6"/>
          <p:cNvPicPr/>
          <p:nvPr/>
        </p:nvPicPr>
        <p:blipFill>
          <a:blip r:embed="rId2">
            <a:lum bright="-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000"/>
                    </a14:imgEffect>
                  </a14:imgLayer>
                </a14:imgProps>
              </a:ext>
            </a:extLst>
          </a:blip>
          <a:srcRect l="12734" t="38885" r="13347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28720" y="423720"/>
            <a:ext cx="10533240" cy="1352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s-ES" sz="4400" b="0" strike="noStrike" spc="-1">
                <a:solidFill>
                  <a:srgbClr val="FFFFFF"/>
                </a:solidFill>
                <a:latin typeface="Calibri"/>
              </a:rPr>
              <a:t>O</a:t>
            </a:r>
            <a:r>
              <a:rPr lang="en-150" sz="4400" b="0" strike="noStrike" spc="-1">
                <a:solidFill>
                  <a:srgbClr val="FFFFFF"/>
                </a:solidFill>
                <a:latin typeface="Calibri"/>
              </a:rPr>
              <a:t>ur first example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99" name="Título 1"/>
          <p:cNvSpPr/>
          <p:nvPr/>
        </p:nvSpPr>
        <p:spPr>
          <a:xfrm>
            <a:off x="828720" y="2100960"/>
            <a:ext cx="10533240" cy="445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 </a:t>
            </a:r>
            <a:r>
              <a:rPr lang="en-150" sz="2800" b="0" i="1" strike="noStrike" spc="-1">
                <a:solidFill>
                  <a:srgbClr val="FFFFFF"/>
                </a:solidFill>
                <a:latin typeface="Calibri"/>
                <a:ea typeface="DejaVu Sans"/>
              </a:rPr>
              <a:t>iris</a:t>
            </a: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 dataset: measurements 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of different “iris” flowers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We are going to create a histogram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latin typeface="Arial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The user will be able to interact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with the histogram on the fly</a:t>
            </a:r>
            <a:br>
              <a:rPr sz="2800"/>
            </a:br>
            <a:r>
              <a:rPr lang="en-150" sz="2800" b="0" strike="noStrike" spc="-1">
                <a:solidFill>
                  <a:srgbClr val="FFFFFF"/>
                </a:solidFill>
                <a:latin typeface="Calibri"/>
                <a:ea typeface="DejaVu Sans"/>
              </a:rPr>
              <a:t>using some input controls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00" name="Picture 3"/>
          <p:cNvPicPr/>
          <p:nvPr/>
        </p:nvPicPr>
        <p:blipFill>
          <a:blip r:embed="rId4"/>
          <a:stretch/>
        </p:blipFill>
        <p:spPr>
          <a:xfrm>
            <a:off x="6817320" y="130320"/>
            <a:ext cx="5212080" cy="3069720"/>
          </a:xfrm>
          <a:prstGeom prst="rect">
            <a:avLst/>
          </a:prstGeom>
          <a:ln w="0">
            <a:noFill/>
          </a:ln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A1CDB432-F8AA-7CD1-D642-385833E214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770" r="623" b="2624"/>
          <a:stretch/>
        </p:blipFill>
        <p:spPr>
          <a:xfrm>
            <a:off x="6816239" y="3174715"/>
            <a:ext cx="5212079" cy="3511726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14952</TotalTime>
  <Words>1120</Words>
  <Application>Microsoft Office PowerPoint</Application>
  <PresentationFormat>Widescreen</PresentationFormat>
  <Paragraphs>141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StarSymbol</vt:lpstr>
      <vt:lpstr>Symbol</vt:lpstr>
      <vt:lpstr>Times New Roman</vt:lpstr>
      <vt:lpstr>Wingdings</vt:lpstr>
      <vt:lpstr>Office Theme</vt:lpstr>
      <vt:lpstr>Shiny: an R-based framework  for web applications</vt:lpstr>
      <vt:lpstr>The R language</vt:lpstr>
      <vt:lpstr>Shiny</vt:lpstr>
      <vt:lpstr>RStudio</vt:lpstr>
      <vt:lpstr>The basics of a Shiny app</vt:lpstr>
      <vt:lpstr>Code structure</vt:lpstr>
      <vt:lpstr>ui object</vt:lpstr>
      <vt:lpstr>server object</vt:lpstr>
      <vt:lpstr>Our first example</vt:lpstr>
      <vt:lpstr>Demo time!</vt:lpstr>
      <vt:lpstr>Building the UI</vt:lpstr>
      <vt:lpstr>Input widgets</vt:lpstr>
      <vt:lpstr>Layouts</vt:lpstr>
      <vt:lpstr>Layouts</vt:lpstr>
      <vt:lpstr>Demo time!</vt:lpstr>
      <vt:lpstr>Output widgets</vt:lpstr>
      <vt:lpstr>Demo time!</vt:lpstr>
      <vt:lpstr>Reactivity</vt:lpstr>
      <vt:lpstr>Intuitive notion of reactivity</vt:lpstr>
      <vt:lpstr>Let’s get technical</vt:lpstr>
      <vt:lpstr>Reactive sources</vt:lpstr>
      <vt:lpstr>Reactive endpoints</vt:lpstr>
      <vt:lpstr>Reactive endpoints</vt:lpstr>
      <vt:lpstr>Reactive conductors</vt:lpstr>
      <vt:lpstr>What’s the point of reactive conductors?</vt:lpstr>
      <vt:lpstr>Demo time!</vt:lpstr>
      <vt:lpstr>Deploying Shiny apps</vt:lpstr>
      <vt:lpstr>PowerPoint Presentation</vt:lpstr>
      <vt:lpstr>Some cool public Shiny apps</vt:lpstr>
      <vt:lpstr>The end!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Chess-playing algorithms</dc:title>
  <dc:subject/>
  <dc:creator>Andres Garcia Solares</dc:creator>
  <dc:description/>
  <cp:lastModifiedBy>Andres Garcia Solares</cp:lastModifiedBy>
  <cp:revision>30</cp:revision>
  <dcterms:created xsi:type="dcterms:W3CDTF">2022-08-30T21:12:40Z</dcterms:created>
  <dcterms:modified xsi:type="dcterms:W3CDTF">2022-11-15T11:10:51Z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30</vt:i4>
  </property>
</Properties>
</file>